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87" r:id="rId3"/>
    <p:sldId id="259" r:id="rId4"/>
    <p:sldId id="260" r:id="rId5"/>
    <p:sldId id="282" r:id="rId6"/>
    <p:sldId id="262" r:id="rId7"/>
    <p:sldId id="263" r:id="rId8"/>
    <p:sldId id="268" r:id="rId9"/>
    <p:sldId id="284" r:id="rId10"/>
    <p:sldId id="285" r:id="rId11"/>
    <p:sldId id="277" r:id="rId12"/>
    <p:sldId id="270" r:id="rId13"/>
    <p:sldId id="271" r:id="rId14"/>
    <p:sldId id="283" r:id="rId15"/>
    <p:sldId id="286" r:id="rId16"/>
    <p:sldId id="273" r:id="rId17"/>
    <p:sldId id="274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4094A3-8631-7903-EB98-0434B32C6192}" v="70" dt="2024-09-10T15:48:45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17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1656" y="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F5D61C4-C556-4247-A751-7303DB8B77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C887C92-0BE6-4B0C-B8A6-E0B9F59BFC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BCD9498-C790-4A11-9EBE-00C5F08E95D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829B0D4-8A5C-471C-95EF-1DD7C58C05F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8C5D50-0F6A-451C-9325-A17CBF2C36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ADA0D6A-B439-4C10-B1B9-BE0B84D251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2C3E4DE-94AB-4759-8839-670B1A2F86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3A1DAA-3E9C-44C6-8AE0-C47A31C2201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F7254709-5B23-49AE-856E-83BD222340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6670F83-3038-49CA-A6ED-56313F0066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6568BA57-213B-4337-8618-9F235494B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40532EA-30ED-4BC2-A924-6276C46D285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4477D9D-F108-4219-B09A-19350699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1791A9C-C83D-4855-8001-3065A7AF3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F9276BA-1715-465D-8A1A-93EFB6A2D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FB4212-BF36-4228-9F74-38401EE6B6EA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BB43DBB-6A4D-4230-95EF-512CF24F16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3B346CB-2917-460B-B3B3-3797E2E5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0717AAE-54A8-4A92-90A0-4EB6BEB86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FDF0E1-006D-4C51-8E05-34BCD5310E95}" type="slidenum">
              <a:rPr lang="en-GB" altLang="en-US" sz="1200"/>
              <a:pPr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E6EC6C9-1A3A-471B-A44F-71D3FB834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8A3D3C-5AB8-4147-AD00-F2F03AAF77F5}" type="slidenum">
              <a:rPr lang="en-GB" altLang="en-US" sz="1200"/>
              <a:pPr/>
              <a:t>13</a:t>
            </a:fld>
            <a:endParaRPr lang="en-GB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15C68C8-3E8B-4FAF-ADF9-A9FD95036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F7E8D20-F104-44BC-94DE-4737F01AC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eaLnBrk="1" hangingPunct="1"/>
            <a:endParaRPr lang="en-GB" altLang="en-US">
              <a:latin typeface="Tahoma" panose="020B0604030504040204" pitchFamily="34" charset="0"/>
            </a:endParaRPr>
          </a:p>
          <a:p>
            <a:pPr marL="265113" indent="-265113" eaLnBrk="1" hangingPunct="1"/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0AE71F7-49B2-42C4-830D-57E55F0B3F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69B3FC4F-8DDB-49B5-A7D4-CDC9295D7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C629EAD-F395-4914-9288-81A0D6AEF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340CB3-CCDB-4055-8EE3-CC37CD5BEA25}" type="slidenum">
              <a:rPr lang="en-GB" altLang="en-US" sz="1200"/>
              <a:pPr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43E0F1D-0D99-4902-B68C-2870C29D8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6B920A5-D861-4205-AA1D-61180CD7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4C46D10A-2BD1-4EE3-B657-9D9F29EDC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419205-65D7-4356-98C3-4EDB494A8DD2}" type="slidenum">
              <a:rPr lang="en-GB" altLang="en-US" sz="1200"/>
              <a:pPr/>
              <a:t>16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86B049E-0BF2-4AF1-9C64-C99E80939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97800003-18D1-4ADC-9950-4A219112B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701F6F8-BA91-4BA3-B113-7D7705844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63C74D-9B2A-4C91-9C45-33B51492C713}" type="slidenum">
              <a:rPr lang="en-GB" altLang="en-US" sz="1200"/>
              <a:pPr/>
              <a:t>17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8DD0940-9651-4884-AD15-F4097DEDA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D10409-F76C-47C6-8C5C-7B30E3A5CDD8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77192EA-EDA8-43EE-96B7-57901CFF4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290D167-64BC-4805-9F5D-C92EF56BC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CA243E2-37F3-4A19-B853-BCBF69E62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D8FCA-2AE3-4A16-B41E-56D23212F3E4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12E0E99-A54D-49B4-9079-8E91761DD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C893721-3619-4662-9FC0-85CFC5954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eaLnBrk="1" hangingPunct="1"/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96015D8-8C9B-4889-8289-998546ECA6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398E95C7-AE1B-4975-A3E5-DE77869E3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899ABFA-CE9C-49FD-A930-E142E167C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7FEFA6-8490-43A2-A38B-053C0D51066A}" type="slidenum">
              <a:rPr lang="en-GB" altLang="en-US" sz="1200"/>
              <a:pPr/>
              <a:t>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8663F7E-3111-4AFE-8F3D-A19B674A3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4985C9-65C5-4A4F-AA02-94BA4DAD502B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5F52784-EE3E-42FA-96AA-A80E99115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BC594AC-A45D-4109-9BB8-FBB687888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92DB689-6B05-4D9E-AE60-5FE3E6EBBE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056C91-8C72-4BD8-916F-D9B4712FADD1}" type="slidenum">
              <a:rPr lang="en-GB" altLang="en-US" sz="1200"/>
              <a:pPr/>
              <a:t>7</a:t>
            </a:fld>
            <a:endParaRPr lang="en-GB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CA08C13-60A0-405F-B83F-80F6C9402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8CD1090-C17A-4792-A576-B2F8AD361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02EFCC4-7C1E-4268-86F2-6C06F8B14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10E09D-30FA-4A5B-A1C1-B2C07DFC029C}" type="slidenum">
              <a:rPr lang="en-GB" altLang="en-US" sz="1200"/>
              <a:pPr/>
              <a:t>8</a:t>
            </a:fld>
            <a:endParaRPr lang="en-GB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557159-D2B9-4FC8-84B0-9D3F2E47E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968BB7A-EF10-4113-A4B0-33D00225D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eaLnBrk="1" hangingPunct="1"/>
            <a:endParaRPr lang="en-GB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123CD18-C3C0-473C-B831-6BC1AC02C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4D8A6B3-B946-49DB-9BB0-C9BDD5CC0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3C120B-9021-4FC6-8D53-D5CE3F2EC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59EF73-81AA-414E-A1C2-C72A2EB1E392}" type="slidenum">
              <a:rPr lang="en-GB" altLang="en-US" sz="1200"/>
              <a:pPr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2430936-38A0-4C5C-9970-E43ED81E8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CB5B9D-3FCD-4E3B-88EE-18FD4615AD0D}" type="slidenum">
              <a:rPr lang="en-GB" altLang="en-US" sz="1200"/>
              <a:pPr/>
              <a:t>11</a:t>
            </a:fld>
            <a:endParaRPr lang="en-GB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F890A77-C85B-40C3-89EA-C0DD903E94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A2D9CED-3946-4EAC-A8CA-687A3978E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0DEDC4-5E11-4140-91F4-16ADE8DA8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350887-ADBE-49D5-AD2C-CE70C78CD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0EE7F8-5FE8-43A3-896B-B2924CB9E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059D0-0846-4E9E-8932-1F0AFDBD4D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8981297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8AFDC1-F4B9-490E-9748-324CEE821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5C098B-4550-4EB3-B01B-8379C1F5C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49041B-2461-464F-9E9F-76332162B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02EE3-8957-47A2-AF0E-46F12398D1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1502587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82C96D-9E00-48CF-A876-C2360CD60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F32466-7704-4C54-8B2B-4967FD81D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B0230A-7150-4212-AD5D-305232E34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827C8-3B86-4A68-BA17-9955ED0E0B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6296619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1BB394-948A-413E-9131-4226C426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ACF1A-E3B6-40CF-BD89-8792443E4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3B576D-2869-4FEA-9CEB-2471B506AF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AC7EC-7485-442D-9DEB-D277F731BF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114852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71B4C7-DA70-4329-9BE4-59F1977F2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9C05E0-1DEE-4144-8DC9-9D0478238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D43E9-19C2-4E45-A093-F0841A004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E2DDE-F68C-4729-9851-B76AF34568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717668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471AF-B6CD-406B-9653-08E589B83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441BB7-2E4B-41EC-B336-A1B75FD47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3F8856-C587-4F3C-9A44-52921ACC7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D0CDA-C741-4D49-808B-12DE36667F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103285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CBB6E-CDDC-4E45-9726-DC60877EC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8C012-32DB-428A-BAB1-A1F6CDB468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89131-5479-42A9-AF78-8621DF101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C7A47-6CE8-416E-868E-95DDA75ECB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500953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3F2048-63EB-43A3-803A-2C057AFD0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CEF198-20C5-4CC2-9C22-E401AE56E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362A8A-B525-487E-AB2D-05CDF8FAB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F99B1-8FE5-4567-AC88-F15FC80DB3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8947911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26CE7E-D1B6-47C7-AE60-A05F2D25F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AEBC79-B798-4A2F-8680-2EE0F51B71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9C8DC8-7813-4B3E-8988-19B896388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ACE08-99E6-4F1C-8291-EE8BFE499F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1377986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1240BA-43C6-4275-80FF-2CDD6B7AC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002539-33DF-467F-8F16-ACE0D5298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85C4C2-84A2-4B3C-BACF-214DE82AF4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A621B-64BE-4D92-8611-36AA697665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2832288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90D27-AE85-4E7F-888B-A807C09C5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B4BFE-81A5-4A8F-8B41-88E64A580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662249-FE61-4EF4-BC0A-39D42C471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42E34-B6E6-4A12-95D9-1E8751ADC9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3732588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C625B-A5CA-4530-B581-C17CF37D8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261B3-5091-4B48-983A-204D42C46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3911C-6DBB-423C-81BB-95CBBD00DF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FB9E3-307E-4084-BAEA-37F99B4D72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044806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age">
            <a:extLst>
              <a:ext uri="{FF2B5EF4-FFF2-40B4-BE49-F238E27FC236}">
                <a16:creationId xmlns:a16="http://schemas.microsoft.com/office/drawing/2014/main" id="{C64E505B-C4D2-4FD6-B61D-03927419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D0850305-A5B3-4CA9-8F91-EA1222616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0208B10F-2035-4A32-8594-B89A625AE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6849862-5E56-493F-9F3E-EDE1C8E1B7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7C5EA1-2B03-440D-A386-5FD5BCDF2A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FC0BE5-F1F1-4EE8-A845-7587CDC293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D7E5E01-6913-477C-BF0F-6D3D1FE69D1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1CB98BC-E839-45CC-A215-50EEACE80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525032"/>
            <a:ext cx="7772400" cy="1143000"/>
          </a:xfrm>
        </p:spPr>
        <p:txBody>
          <a:bodyPr/>
          <a:lstStyle/>
          <a:p>
            <a:pPr algn="ctr" eaLnBrk="1" hangingPunct="1"/>
            <a:br>
              <a:rPr lang="en-GB" altLang="en-US" sz="3600" dirty="0"/>
            </a:br>
            <a:br>
              <a:rPr lang="en-GB" altLang="en-US" sz="3600" dirty="0"/>
            </a:br>
            <a:r>
              <a:rPr lang="en-GB" altLang="en-US" sz="3600" b="1" dirty="0"/>
              <a:t>Year 10 Work Experience </a:t>
            </a:r>
            <a:br>
              <a:rPr lang="en-GB" altLang="en-US" sz="3600" b="1" dirty="0"/>
            </a:br>
            <a:r>
              <a:rPr lang="en-GB" altLang="en-US" sz="3600" b="1" dirty="0"/>
              <a:t>The Gilberd School</a:t>
            </a:r>
            <a:br>
              <a:rPr lang="en-GB" altLang="en-US" sz="3600" b="1" dirty="0">
                <a:ea typeface="Tahoma"/>
                <a:cs typeface="Tahoma"/>
              </a:rPr>
            </a:br>
            <a:br>
              <a:rPr lang="en-GB" altLang="en-US" sz="3600" b="1" dirty="0">
                <a:ea typeface="Tahoma"/>
                <a:cs typeface="Tahoma"/>
              </a:rPr>
            </a:br>
            <a:br>
              <a:rPr lang="en-GB" altLang="en-US" sz="3600" b="1" dirty="0">
                <a:ea typeface="Tahoma"/>
                <a:cs typeface="Tahoma"/>
              </a:rPr>
            </a:br>
            <a:br>
              <a:rPr lang="en-GB" altLang="en-US" sz="3600" dirty="0"/>
            </a:br>
            <a:r>
              <a:rPr lang="en-GB" altLang="en-US" sz="3600" dirty="0"/>
              <a:t>1</a:t>
            </a:r>
            <a:r>
              <a:rPr lang="en-GB" altLang="en-US" sz="3200" dirty="0"/>
              <a:t>0-14 March 2025 (X Population) </a:t>
            </a:r>
            <a:br>
              <a:rPr lang="en-GB" altLang="en-US" sz="3200" dirty="0"/>
            </a:br>
            <a:r>
              <a:rPr lang="en-GB" altLang="en-US" sz="3200" dirty="0"/>
              <a:t>17-21 March 2025 (Y Population)</a:t>
            </a:r>
            <a:br>
              <a:rPr lang="en-GB" altLang="en-US" sz="3200" dirty="0">
                <a:ea typeface="Tahoma"/>
                <a:cs typeface="Tahoma"/>
              </a:rPr>
            </a:br>
            <a:br>
              <a:rPr lang="en-GB" altLang="en-US" sz="3200" dirty="0"/>
            </a:br>
            <a:r>
              <a:rPr lang="en-GB" altLang="en-US" sz="3200" dirty="0"/>
              <a:t>Parent/Carer Information Evening</a:t>
            </a:r>
            <a:br>
              <a:rPr lang="en-GB" altLang="en-US" sz="2800" b="1" dirty="0"/>
            </a:br>
            <a:br>
              <a:rPr lang="en-GB" altLang="en-US" sz="3200" b="1" dirty="0"/>
            </a:br>
            <a:br>
              <a:rPr lang="en-GB" altLang="en-US" sz="3200" dirty="0"/>
            </a:br>
            <a:r>
              <a:rPr lang="en-GB" altLang="en-US" sz="3200" dirty="0"/>
              <a:t>					</a:t>
            </a:r>
          </a:p>
        </p:txBody>
      </p:sp>
      <p:pic>
        <p:nvPicPr>
          <p:cNvPr id="2" name="Picture 1" descr="Gilberd School | An Outstanding Essex Secondary School">
            <a:extLst>
              <a:ext uri="{FF2B5EF4-FFF2-40B4-BE49-F238E27FC236}">
                <a16:creationId xmlns:a16="http://schemas.microsoft.com/office/drawing/2014/main" id="{E373412F-2903-EAC5-2DD6-1F0FD4C96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62" t="29762" r="20952" b="588"/>
          <a:stretch/>
        </p:blipFill>
        <p:spPr>
          <a:xfrm>
            <a:off x="3877733" y="1823720"/>
            <a:ext cx="1377547" cy="1410579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584FB-EC0A-4661-A372-11D362593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550" y="3068638"/>
            <a:ext cx="2663825" cy="1800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2000" dirty="0"/>
              <a:t>Parent/carer’s should also view the selections to check location, hours tasks and health and safety</a:t>
            </a:r>
          </a:p>
          <a:p>
            <a:pPr>
              <a:defRPr/>
            </a:pPr>
            <a:endParaRPr lang="en-GB" sz="1600" dirty="0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0872E944-717C-4507-B464-B5EA5090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7336" r="39905" b="10892"/>
          <a:stretch>
            <a:fillRect/>
          </a:stretch>
        </p:blipFill>
        <p:spPr bwMode="auto">
          <a:xfrm>
            <a:off x="323850" y="188913"/>
            <a:ext cx="5233988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A9DC30F5-BAFB-4F8F-94D0-880723785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434975"/>
            <a:ext cx="7699375" cy="1008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/>
              <a:t>You will need to make a </a:t>
            </a:r>
            <a:r>
              <a:rPr lang="en-GB" altLang="en-US" sz="2000" b="1" dirty="0"/>
              <a:t>minimum</a:t>
            </a:r>
            <a:r>
              <a:rPr lang="en-GB" altLang="en-US" sz="2000" dirty="0"/>
              <a:t> of 3 and up to 6 ‘live job’ selections, put them in choice order and be prepared to go to any one of your choices.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altLang="en-US" sz="16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1800" b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400" b="1" u="sng" dirty="0">
                <a:solidFill>
                  <a:srgbClr val="7030A0"/>
                </a:solidFill>
              </a:rPr>
              <a:t>Submit 17/01/25 – 21/02/25</a:t>
            </a:r>
          </a:p>
        </p:txBody>
      </p:sp>
      <p:pic>
        <p:nvPicPr>
          <p:cNvPr id="21507" name="Picture 6">
            <a:extLst>
              <a:ext uri="{FF2B5EF4-FFF2-40B4-BE49-F238E27FC236}">
                <a16:creationId xmlns:a16="http://schemas.microsoft.com/office/drawing/2014/main" id="{FEE84A6E-4053-416D-A92C-AEAB3613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5545138" cy="263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08F7948B-9841-457C-984C-7E8D7DCB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6926" r="39091" b="45988"/>
          <a:stretch>
            <a:fillRect/>
          </a:stretch>
        </p:blipFill>
        <p:spPr bwMode="auto">
          <a:xfrm>
            <a:off x="1346200" y="1268413"/>
            <a:ext cx="653891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4EA98E4-83A8-4E0F-9751-371F0CD7B56F}"/>
              </a:ext>
            </a:extLst>
          </p:cNvPr>
          <p:cNvCxnSpPr/>
          <p:nvPr/>
        </p:nvCxnSpPr>
        <p:spPr>
          <a:xfrm flipV="1">
            <a:off x="4572000" y="4797425"/>
            <a:ext cx="0" cy="863600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38C0BB-0DBC-463A-911A-C73721D17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After allocation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8C58351-CA56-4CEA-BC11-54A64818F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000" dirty="0"/>
              <a:t>You may need to reselect, if not allocated a job</a:t>
            </a:r>
            <a:endParaRPr lang="en-GB" altLang="en-US" sz="1800" dirty="0"/>
          </a:p>
          <a:p>
            <a:pPr marL="0" indent="0" eaLnBrk="1" hangingPunct="1">
              <a:buFontTx/>
              <a:buNone/>
              <a:defRPr/>
            </a:pPr>
            <a:endParaRPr lang="en-GB" altLang="en-US" sz="1400" dirty="0"/>
          </a:p>
          <a:p>
            <a:pPr eaLnBrk="1" hangingPunct="1">
              <a:defRPr/>
            </a:pPr>
            <a:r>
              <a:rPr lang="en-GB" altLang="en-US" sz="2000" dirty="0"/>
              <a:t>You will receive a job description which includes a risk assessment for the job and a parental consent form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1400" dirty="0"/>
          </a:p>
          <a:p>
            <a:pPr eaLnBrk="1" hangingPunct="1">
              <a:defRPr/>
            </a:pPr>
            <a:r>
              <a:rPr lang="en-GB" altLang="en-US" sz="2000" dirty="0"/>
              <a:t>This needs to be signed by the student and your parent, guardian or carer and returned to school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1200" dirty="0"/>
          </a:p>
          <a:p>
            <a:pPr eaLnBrk="1" hangingPunct="1">
              <a:defRPr/>
            </a:pPr>
            <a:r>
              <a:rPr lang="en-GB" altLang="en-US" sz="2000" dirty="0"/>
              <a:t>All students will be issued with a log book to record their work experience</a:t>
            </a:r>
          </a:p>
        </p:txBody>
      </p:sp>
    </p:spTree>
  </p:cSld>
  <p:clrMapOvr>
    <a:masterClrMapping/>
  </p:clrMapOvr>
  <p:transition spd="slow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32DFD2A-823D-4FB7-8F1D-78FC3AE4D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18891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Employer Contact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98BACEC5-C567-4C59-B532-AFD783A63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500" y="1331913"/>
            <a:ext cx="7772400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/>
              <a:t>BEP informs the employer of the placement details…employers do sometimes forget!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/>
              <a:t>On receipt of the parental consent form and job description, you </a:t>
            </a:r>
            <a:r>
              <a:rPr lang="en-GB" altLang="en-US" sz="2000" b="1" u="sng" dirty="0"/>
              <a:t>must</a:t>
            </a:r>
            <a:r>
              <a:rPr lang="en-GB" altLang="en-US" sz="2000" dirty="0"/>
              <a:t> contact the employer </a:t>
            </a:r>
            <a:r>
              <a:rPr lang="en-GB" altLang="en-US" sz="2000" b="1" u="sng" dirty="0"/>
              <a:t>immediately</a:t>
            </a:r>
            <a:r>
              <a:rPr lang="en-GB" altLang="en-US" sz="2000" dirty="0"/>
              <a:t> to confirm your attendance.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/>
              <a:t>Some employers may have to withdraw from accepting the placement, this can be at a late stage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dirty="0">
                <a:solidFill>
                  <a:srgbClr val="FF0000"/>
                </a:solidFill>
              </a:rPr>
              <a:t>In many cases, no contact = no work experience!!!</a:t>
            </a:r>
          </a:p>
        </p:txBody>
      </p:sp>
    </p:spTree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3B5E6A6-BC14-4438-94F8-8333B6CE1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731838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During the Placement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F4FC2FF-3EC0-4BEA-A8AB-48708E8C8B22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827088" y="2205038"/>
            <a:ext cx="7772400" cy="4006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/>
              <a:t>You will be expected to work business hours. This is anything up to a maximum of 40 hours per week!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/>
              <a:t>You must contact your employer if you are ill, running late or attending an appointment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/>
              <a:t>BEP Group will be advised if you do not attend placement and in turn will contact the school to find out where you are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dirty="0"/>
              <a:t>If you have any issues during your placement you must contact the school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</p:txBody>
      </p:sp>
    </p:spTree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C2EC-D92E-40ED-8AD8-005E8982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476250"/>
            <a:ext cx="7773987" cy="56197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400" dirty="0"/>
              <a:t>Whilst on placement you will be treated as an employee by the company, you can be dismissed!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800" b="1" dirty="0">
                <a:solidFill>
                  <a:srgbClr val="FF0000"/>
                </a:solidFill>
              </a:rPr>
              <a:t>P</a:t>
            </a:r>
            <a:r>
              <a:rPr lang="en-GB" altLang="en-US" sz="2800" b="1" dirty="0"/>
              <a:t>hones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800" b="1" dirty="0">
                <a:solidFill>
                  <a:srgbClr val="FF0000"/>
                </a:solidFill>
              </a:rPr>
              <a:t>A</a:t>
            </a:r>
            <a:r>
              <a:rPr lang="en-GB" altLang="en-US" sz="2800" b="1" dirty="0"/>
              <a:t>ttitude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800" b="1" dirty="0">
                <a:solidFill>
                  <a:srgbClr val="FF0000"/>
                </a:solidFill>
              </a:rPr>
              <a:t>C</a:t>
            </a:r>
            <a:r>
              <a:rPr lang="en-GB" altLang="en-US" sz="2800" b="1" dirty="0"/>
              <a:t>onduct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800" b="1" dirty="0">
                <a:solidFill>
                  <a:srgbClr val="FF0000"/>
                </a:solidFill>
              </a:rPr>
              <a:t>T</a:t>
            </a:r>
            <a:r>
              <a:rPr lang="en-GB" altLang="en-US" sz="2800" b="1" dirty="0"/>
              <a:t>imekeeping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8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800" dirty="0"/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66CA336B-FDC1-4B4F-A3B6-3FFFCE9D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0575"/>
            <a:ext cx="281622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867FDEB-0199-4D00-BA97-73EA0855F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After the Placement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E974107-3B01-48C5-B934-463D3E728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1075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GB" altLang="en-US" sz="1400" dirty="0"/>
          </a:p>
          <a:p>
            <a:pPr eaLnBrk="1" hangingPunct="1">
              <a:defRPr/>
            </a:pPr>
            <a:r>
              <a:rPr lang="en-GB" altLang="en-US" sz="2000" dirty="0"/>
              <a:t>On completion of Work Experience employers can leave feedback in your log book, have a look!</a:t>
            </a:r>
          </a:p>
          <a:p>
            <a:pPr eaLnBrk="1" hangingPunct="1">
              <a:buFontTx/>
              <a:buNone/>
              <a:defRPr/>
            </a:pPr>
            <a:endParaRPr lang="en-GB" altLang="en-US" sz="2000" dirty="0"/>
          </a:p>
          <a:p>
            <a:pPr eaLnBrk="1" hangingPunct="1">
              <a:defRPr/>
            </a:pPr>
            <a:r>
              <a:rPr lang="en-GB" altLang="en-US" sz="2000" dirty="0"/>
              <a:t>You may be asked to complete a school evaluation form to feedback about your placement</a:t>
            </a:r>
          </a:p>
          <a:p>
            <a:pPr eaLnBrk="1" hangingPunct="1">
              <a:buFontTx/>
              <a:buNone/>
              <a:defRPr/>
            </a:pPr>
            <a:endParaRPr lang="en-GB" altLang="en-US" sz="2000" dirty="0"/>
          </a:p>
          <a:p>
            <a:pPr eaLnBrk="1" hangingPunct="1">
              <a:defRPr/>
            </a:pPr>
            <a:r>
              <a:rPr lang="en-GB" altLang="en-US" sz="2000" dirty="0"/>
              <a:t>On successful completion of your placement, you will be issued with a certificate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sz="2000" dirty="0"/>
          </a:p>
          <a:p>
            <a:pPr eaLnBrk="1" hangingPunct="1">
              <a:defRPr/>
            </a:pPr>
            <a:r>
              <a:rPr lang="en-GB" altLang="en-US" sz="2000" dirty="0"/>
              <a:t>Some successful placements can lead to employment or more!</a:t>
            </a:r>
          </a:p>
          <a:p>
            <a:pPr algn="ctr" eaLnBrk="1" hangingPunct="1">
              <a:buFontTx/>
              <a:buNone/>
              <a:defRPr/>
            </a:pPr>
            <a:endParaRPr lang="en-GB" altLang="en-US" sz="1800" dirty="0"/>
          </a:p>
          <a:p>
            <a:pPr algn="ctr" eaLnBrk="1" hangingPunct="1">
              <a:buFontTx/>
              <a:buNone/>
              <a:defRPr/>
            </a:pPr>
            <a:endParaRPr lang="en-GB" altLang="en-US" sz="1800" dirty="0"/>
          </a:p>
        </p:txBody>
      </p:sp>
    </p:spTree>
  </p:cSld>
  <p:clrMapOvr>
    <a:masterClrMapping/>
  </p:clrMapOvr>
  <p:transition spd="slow"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70847483-7774-4CAD-88B7-75FF6914B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7772400" cy="56911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sz="3600" b="1"/>
          </a:p>
          <a:p>
            <a:pPr algn="ctr" eaLnBrk="1" hangingPunct="1">
              <a:buFontTx/>
              <a:buNone/>
            </a:pPr>
            <a:r>
              <a:rPr lang="en-GB" altLang="en-US" sz="3600" b="1"/>
              <a:t>www.bepgroup.net</a:t>
            </a:r>
          </a:p>
          <a:p>
            <a:pPr algn="ctr" eaLnBrk="1" hangingPunct="1">
              <a:buFontTx/>
              <a:buNone/>
            </a:pPr>
            <a:endParaRPr lang="en-GB" altLang="en-US" sz="3600" b="1"/>
          </a:p>
          <a:p>
            <a:pPr algn="ctr" eaLnBrk="1" hangingPunct="1">
              <a:buFontTx/>
              <a:buNone/>
            </a:pPr>
            <a:endParaRPr lang="en-GB" altLang="en-US" sz="2800"/>
          </a:p>
          <a:p>
            <a:pPr algn="ctr" eaLnBrk="1" hangingPunct="1">
              <a:buFontTx/>
              <a:buNone/>
            </a:pPr>
            <a:endParaRPr lang="en-GB" altLang="en-US" sz="2800"/>
          </a:p>
          <a:p>
            <a:pPr algn="ctr" eaLnBrk="1" hangingPunct="1">
              <a:buFontTx/>
              <a:buNone/>
            </a:pPr>
            <a:endParaRPr lang="en-GB" altLang="en-US" sz="2800"/>
          </a:p>
          <a:p>
            <a:pPr algn="ctr" eaLnBrk="1" hangingPunct="1">
              <a:buFontTx/>
              <a:buNone/>
            </a:pPr>
            <a:endParaRPr lang="en-GB" altLang="en-US" sz="2800"/>
          </a:p>
          <a:p>
            <a:pPr algn="ctr" eaLnBrk="1" hangingPunct="1">
              <a:buFontTx/>
              <a:buNone/>
            </a:pPr>
            <a:endParaRPr lang="en-GB" altLang="en-US" sz="2800" b="1"/>
          </a:p>
          <a:p>
            <a:pPr algn="ctr" eaLnBrk="1" hangingPunct="1">
              <a:buFontTx/>
              <a:buNone/>
            </a:pPr>
            <a:r>
              <a:rPr lang="en-GB" altLang="en-US" sz="2800" b="1"/>
              <a:t>Any questions?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1CAFC0A8-B1C8-4397-B6D3-1CB7E72A8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989138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55A3-F93D-F33B-38E4-50330057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things!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78BC1-1E0D-9B95-E9B9-C0AD810A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Lots of information, so …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7030A0"/>
                </a:solidFill>
              </a:rPr>
              <a:t>Own placement </a:t>
            </a:r>
            <a:r>
              <a:rPr lang="en-GB" dirty="0"/>
              <a:t>– to guarantee choice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u="sng" dirty="0">
                <a:solidFill>
                  <a:srgbClr val="7030A0"/>
                </a:solidFill>
              </a:rPr>
              <a:t>Deadline not a target </a:t>
            </a:r>
            <a:r>
              <a:rPr lang="en-GB" dirty="0"/>
              <a:t>– don’t leave own placement until the last minute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Once any placement confirmed … </a:t>
            </a:r>
            <a:r>
              <a:rPr lang="en-GB" b="1" u="sng" dirty="0">
                <a:solidFill>
                  <a:srgbClr val="7030A0"/>
                </a:solidFill>
              </a:rPr>
              <a:t>contact employer!</a:t>
            </a:r>
          </a:p>
        </p:txBody>
      </p:sp>
    </p:spTree>
    <p:extLst>
      <p:ext uri="{BB962C8B-B14F-4D97-AF65-F5344CB8AC3E}">
        <p14:creationId xmlns:p14="http://schemas.microsoft.com/office/powerpoint/2010/main" val="260627621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2AEB3C3-E00C-4DA3-B245-3AF2CE38C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What is Work Experience?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3B6015F-4DD6-4C45-9672-05AA550F9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1700213"/>
            <a:ext cx="7772400" cy="2881312"/>
          </a:xfrm>
        </p:spPr>
        <p:txBody>
          <a:bodyPr/>
          <a:lstStyle/>
          <a:p>
            <a:pPr eaLnBrk="1" hangingPunct="1"/>
            <a:r>
              <a:rPr lang="en-GB" altLang="en-US" sz="2000" dirty="0"/>
              <a:t>An unpaid opportunity for you to experience working life, whilst you are still at school</a:t>
            </a:r>
          </a:p>
          <a:p>
            <a:pPr eaLnBrk="1" hangingPunct="1"/>
            <a:r>
              <a:rPr lang="en-GB" altLang="en-US" sz="2000" dirty="0"/>
              <a:t>A chance for you to develop and practice new skills and become more confident in your abilities</a:t>
            </a:r>
          </a:p>
          <a:p>
            <a:pPr eaLnBrk="1" hangingPunct="1"/>
            <a:r>
              <a:rPr lang="en-GB" altLang="en-US" sz="2000" dirty="0"/>
              <a:t>A general experience of work, but can be vocational</a:t>
            </a:r>
          </a:p>
          <a:p>
            <a:pPr eaLnBrk="1" hangingPunct="1"/>
            <a:r>
              <a:rPr lang="en-GB" altLang="en-US" sz="2000" dirty="0"/>
              <a:t>May help you refocus on education and form future career choices </a:t>
            </a:r>
          </a:p>
          <a:p>
            <a:pPr eaLnBrk="1" hangingPunct="1">
              <a:buFontTx/>
              <a:buNone/>
            </a:pPr>
            <a:endParaRPr lang="en-GB" altLang="en-US" sz="2000" dirty="0"/>
          </a:p>
          <a:p>
            <a:pPr eaLnBrk="1" hangingPunct="1">
              <a:buFontTx/>
              <a:buNone/>
            </a:pPr>
            <a:endParaRPr lang="en-GB" altLang="en-US" sz="20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A58E714-0CF7-4853-8B07-532933CA0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772400" cy="1090613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‘Own Placements’</a:t>
            </a:r>
            <a:br>
              <a:rPr lang="en-GB" altLang="en-US" sz="3600"/>
            </a:br>
            <a:endParaRPr lang="en-GB" altLang="en-US" sz="2800"/>
          </a:p>
        </p:txBody>
      </p:sp>
      <p:sp>
        <p:nvSpPr>
          <p:cNvPr id="8195" name="Rectangle 8">
            <a:extLst>
              <a:ext uri="{FF2B5EF4-FFF2-40B4-BE49-F238E27FC236}">
                <a16:creationId xmlns:a16="http://schemas.microsoft.com/office/drawing/2014/main" id="{D8F1614B-5C5B-46A6-B059-24845985F4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319338"/>
            <a:ext cx="7989887" cy="4538662"/>
          </a:xfrm>
          <a:noFill/>
        </p:spPr>
        <p:txBody>
          <a:bodyPr/>
          <a:lstStyle/>
          <a:p>
            <a:pPr eaLnBrk="1" hangingPunct="1"/>
            <a:r>
              <a:rPr lang="en-GB" altLang="en-US" sz="2000" dirty="0"/>
              <a:t>Placements could be anywhere in the UK</a:t>
            </a:r>
          </a:p>
          <a:p>
            <a:pPr eaLnBrk="1" hangingPunct="1"/>
            <a:r>
              <a:rPr lang="en-GB" altLang="en-US" sz="2000" dirty="0"/>
              <a:t>Employers in some occupations prefer direct approach by students</a:t>
            </a:r>
          </a:p>
          <a:p>
            <a:pPr eaLnBrk="1" hangingPunct="1"/>
            <a:r>
              <a:rPr lang="en-GB" altLang="en-US" sz="2000" dirty="0"/>
              <a:t>Prepare how you dress and what you will say to the employer…..why do you want to work there?</a:t>
            </a:r>
          </a:p>
          <a:p>
            <a:pPr eaLnBrk="1" hangingPunct="1"/>
            <a:r>
              <a:rPr lang="en-GB" altLang="en-US" sz="2000" dirty="0"/>
              <a:t>Prepare an introductory email</a:t>
            </a:r>
          </a:p>
          <a:p>
            <a:pPr eaLnBrk="1" hangingPunct="1"/>
            <a:r>
              <a:rPr lang="en-GB" altLang="en-US" sz="2000" dirty="0"/>
              <a:t>Placements should not be with a direct family member </a:t>
            </a:r>
          </a:p>
          <a:p>
            <a:pPr eaLnBrk="1" hangingPunct="1"/>
            <a:r>
              <a:rPr lang="en-GB" altLang="en-US" sz="2000" dirty="0"/>
              <a:t>Check the journey route, times and the cost</a:t>
            </a:r>
          </a:p>
          <a:p>
            <a:pPr eaLnBrk="1" hangingPunct="1"/>
            <a:r>
              <a:rPr lang="en-GB" altLang="en-US" sz="2000" dirty="0"/>
              <a:t>Be realistic about what work you will do in that job role</a:t>
            </a:r>
          </a:p>
          <a:p>
            <a:pPr eaLnBrk="1" hangingPunct="1">
              <a:buFontTx/>
              <a:buNone/>
            </a:pPr>
            <a:endParaRPr lang="en-GB" altLang="en-US" sz="2000" dirty="0"/>
          </a:p>
          <a:p>
            <a:pPr eaLnBrk="1" hangingPunct="1"/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sz="2400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466DEBD1-486A-41F0-BD41-44F8B71883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67238" y="260350"/>
            <a:ext cx="4573587" cy="4392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dirty="0"/>
              <a:t>The employer </a:t>
            </a:r>
            <a:r>
              <a:rPr lang="en-GB" altLang="en-US" sz="2000" b="1" dirty="0"/>
              <a:t>must</a:t>
            </a:r>
            <a:r>
              <a:rPr lang="en-GB" altLang="en-US" sz="2000" dirty="0"/>
              <a:t> have Employer Liability Insurance (ELI)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dirty="0"/>
              <a:t>All forms </a:t>
            </a:r>
            <a:r>
              <a:rPr lang="en-GB" altLang="en-US" sz="2000" b="1" dirty="0"/>
              <a:t>must</a:t>
            </a:r>
            <a:r>
              <a:rPr lang="en-GB" altLang="en-US" sz="2000" dirty="0"/>
              <a:t> be </a:t>
            </a:r>
            <a:r>
              <a:rPr lang="en-GB" altLang="en-US" sz="2000" u="sng" dirty="0"/>
              <a:t>fully</a:t>
            </a:r>
            <a:r>
              <a:rPr lang="en-GB" altLang="en-US" sz="2000" dirty="0"/>
              <a:t> completed with </a:t>
            </a:r>
            <a:r>
              <a:rPr lang="en-GB" altLang="en-US" sz="2000" u="sng" dirty="0"/>
              <a:t>all</a:t>
            </a:r>
            <a:r>
              <a:rPr lang="en-GB" altLang="en-US" sz="2000" dirty="0"/>
              <a:t> employer contact details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dirty="0"/>
              <a:t>Must pass a pre-placement check carried out by an approved person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6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6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6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6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6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000" dirty="0"/>
              <a:t>Forms must be signed and returned to the school </a:t>
            </a:r>
            <a:r>
              <a:rPr lang="en-GB" altLang="en-US" sz="2000" b="1" u="sng" dirty="0">
                <a:solidFill>
                  <a:srgbClr val="7030A0"/>
                </a:solidFill>
              </a:rPr>
              <a:t>25 October 2024</a:t>
            </a:r>
            <a:endParaRPr lang="en-GB" altLang="en-US" sz="2000" b="1" u="sng" dirty="0">
              <a:solidFill>
                <a:srgbClr val="7030A0"/>
              </a:solidFill>
              <a:ea typeface="Tahoma"/>
              <a:cs typeface="Tahoma"/>
            </a:endParaRP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3D7308A8-7746-44BB-A0DA-51E2B336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459288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>
            <a:extLst>
              <a:ext uri="{FF2B5EF4-FFF2-40B4-BE49-F238E27FC236}">
                <a16:creationId xmlns:a16="http://schemas.microsoft.com/office/drawing/2014/main" id="{6BD583B3-2489-4525-A4FC-C346A7544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25788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63C1558D-36B9-426A-AC35-23823BC43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4460875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4A5F1C1-3BC3-4CD3-A23D-E69D0A6F42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22250"/>
            <a:ext cx="7772400" cy="803275"/>
          </a:xfrm>
        </p:spPr>
        <p:txBody>
          <a:bodyPr/>
          <a:lstStyle/>
          <a:p>
            <a:pPr algn="ctr" eaLnBrk="1" hangingPunct="1"/>
            <a:r>
              <a:rPr lang="en-GB" altLang="en-US"/>
              <a:t>Webview</a:t>
            </a:r>
            <a:br>
              <a:rPr lang="en-GB" altLang="en-US"/>
            </a:br>
            <a:r>
              <a:rPr lang="en-GB" altLang="en-US" sz="2000"/>
              <a:t>(Online Work Experience System)</a:t>
            </a:r>
            <a:endParaRPr lang="en-GB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187654-B35B-456E-B848-7A1963FAE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196752"/>
            <a:ext cx="7772400" cy="4259486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/>
              <a:t>www.bepgroup.net</a:t>
            </a:r>
            <a:endParaRPr lang="en-GB" sz="2400" b="1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en-US" sz="2400" b="1" dirty="0">
                <a:solidFill>
                  <a:schemeClr val="tx1"/>
                </a:solidFill>
              </a:rPr>
              <a:t>  </a:t>
            </a:r>
            <a:endParaRPr lang="en-GB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GB" altLang="en-US" sz="2000" dirty="0"/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803CA34B-89FF-4ED4-B3EF-ABA33EFF4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2" y="3703391"/>
            <a:ext cx="4851594" cy="27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BCD10-8E77-4527-99D1-AC1C837C4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088127"/>
            <a:ext cx="6588224" cy="134087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91C33C0-733B-447F-BC21-777E01C76AA3}"/>
              </a:ext>
            </a:extLst>
          </p:cNvPr>
          <p:cNvSpPr/>
          <p:nvPr/>
        </p:nvSpPr>
        <p:spPr>
          <a:xfrm>
            <a:off x="4572000" y="2852936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8977D993-CB01-4631-AA36-C163E4BA4C7E}"/>
              </a:ext>
            </a:extLst>
          </p:cNvPr>
          <p:cNvSpPr/>
          <p:nvPr/>
        </p:nvSpPr>
        <p:spPr>
          <a:xfrm>
            <a:off x="4977269" y="4509119"/>
            <a:ext cx="3312368" cy="792089"/>
          </a:xfrm>
          <a:prstGeom prst="borderCallout1">
            <a:avLst>
              <a:gd name="adj1" fmla="val 18750"/>
              <a:gd name="adj2" fmla="val -8333"/>
              <a:gd name="adj3" fmla="val 68466"/>
              <a:gd name="adj4" fmla="val -4061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First and Last name</a:t>
            </a:r>
          </a:p>
          <a:p>
            <a:pPr algn="ctr"/>
            <a:r>
              <a:rPr lang="en-GB" sz="1600" dirty="0"/>
              <a:t>School will issue PIN</a:t>
            </a:r>
          </a:p>
        </p:txBody>
      </p:sp>
    </p:spTree>
  </p:cSld>
  <p:clrMapOvr>
    <a:masterClrMapping/>
  </p:clrMapOvr>
  <p:transition spd="slow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7647F1A1-0622-4B04-A74B-B068B745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7993062" cy="2665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600"/>
              <a:t>	</a:t>
            </a:r>
            <a:r>
              <a:rPr lang="en-GB" altLang="en-US" sz="2000"/>
              <a:t>When you have successfully logged in you will be directed to the student home page where you will be able start the process of making selections</a:t>
            </a:r>
          </a:p>
          <a:p>
            <a:pPr eaLnBrk="1" hangingPunct="1">
              <a:buFontTx/>
              <a:buNone/>
            </a:pPr>
            <a:endParaRPr lang="en-GB" altLang="en-US" sz="2000"/>
          </a:p>
          <a:p>
            <a:pPr eaLnBrk="1" hangingPunct="1">
              <a:buFontTx/>
              <a:buNone/>
            </a:pPr>
            <a:r>
              <a:rPr lang="en-GB" altLang="en-US" sz="2000"/>
              <a:t>	There is a student guide to the system available under the ‘work experience literature’ icon</a:t>
            </a:r>
          </a:p>
          <a:p>
            <a:pPr eaLnBrk="1" hangingPunct="1">
              <a:buFontTx/>
              <a:buNone/>
            </a:pPr>
            <a:endParaRPr lang="en-GB" altLang="en-US" sz="1600"/>
          </a:p>
          <a:p>
            <a:pPr eaLnBrk="1" hangingPunct="1">
              <a:buFontTx/>
              <a:buNone/>
            </a:pPr>
            <a:endParaRPr lang="en-GB" altLang="en-US" sz="1600"/>
          </a:p>
          <a:p>
            <a:pPr algn="ctr" eaLnBrk="1" hangingPunct="1">
              <a:buFontTx/>
              <a:buNone/>
            </a:pPr>
            <a:endParaRPr lang="en-GB" altLang="en-US" sz="1600"/>
          </a:p>
          <a:p>
            <a:pPr algn="ctr" eaLnBrk="1" hangingPunct="1">
              <a:buFontTx/>
              <a:buNone/>
            </a:pPr>
            <a:r>
              <a:rPr lang="en-GB" altLang="en-US" sz="1600"/>
              <a:t>				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E8636CC8-8838-47CF-9BFB-C2F0D3247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0" t="7948" r="39133" b="45587"/>
          <a:stretch>
            <a:fillRect/>
          </a:stretch>
        </p:blipFill>
        <p:spPr bwMode="auto">
          <a:xfrm>
            <a:off x="630238" y="2744788"/>
            <a:ext cx="575786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EB446B6-B15A-44F2-962C-729C505036CD}"/>
              </a:ext>
            </a:extLst>
          </p:cNvPr>
          <p:cNvCxnSpPr/>
          <p:nvPr/>
        </p:nvCxnSpPr>
        <p:spPr>
          <a:xfrm flipH="1">
            <a:off x="3348038" y="2492375"/>
            <a:ext cx="431800" cy="649288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6AAAD3-CE9A-4496-9F0D-C11A70B5E479}"/>
              </a:ext>
            </a:extLst>
          </p:cNvPr>
          <p:cNvSpPr txBox="1"/>
          <p:nvPr/>
        </p:nvSpPr>
        <p:spPr>
          <a:xfrm>
            <a:off x="6516688" y="3644900"/>
            <a:ext cx="2303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Click on ‘search’ to start looking for a placement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9A99EF-B192-4068-95A1-7B480306374A}"/>
              </a:ext>
            </a:extLst>
          </p:cNvPr>
          <p:cNvCxnSpPr/>
          <p:nvPr/>
        </p:nvCxnSpPr>
        <p:spPr>
          <a:xfrm flipH="1" flipV="1">
            <a:off x="3849688" y="3284538"/>
            <a:ext cx="2701925" cy="1152525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>
            <a:extLst>
              <a:ext uri="{FF2B5EF4-FFF2-40B4-BE49-F238E27FC236}">
                <a16:creationId xmlns:a16="http://schemas.microsoft.com/office/drawing/2014/main" id="{D81FDAB6-41D2-4E6F-8106-DEE7684BE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320925"/>
            <a:ext cx="200523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o"/>
              <a:defRPr sz="2400">
                <a:solidFill>
                  <a:srgbClr val="000099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Filter by job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category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location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</p:txBody>
      </p:sp>
      <p:pic>
        <p:nvPicPr>
          <p:cNvPr id="16387" name="Picture 11">
            <a:extLst>
              <a:ext uri="{FF2B5EF4-FFF2-40B4-BE49-F238E27FC236}">
                <a16:creationId xmlns:a16="http://schemas.microsoft.com/office/drawing/2014/main" id="{D69A8B01-C1EF-4D4C-8BCF-A472D589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6770" r="39305" b="30286"/>
          <a:stretch>
            <a:fillRect/>
          </a:stretch>
        </p:blipFill>
        <p:spPr bwMode="auto">
          <a:xfrm>
            <a:off x="268288" y="474664"/>
            <a:ext cx="6535960" cy="544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4A73B4-C532-4AB1-9532-1A7B64BB3439}"/>
              </a:ext>
            </a:extLst>
          </p:cNvPr>
          <p:cNvCxnSpPr>
            <a:cxnSpLocks/>
          </p:cNvCxnSpPr>
          <p:nvPr/>
        </p:nvCxnSpPr>
        <p:spPr>
          <a:xfrm flipH="1">
            <a:off x="3132138" y="3861048"/>
            <a:ext cx="3672110" cy="1758702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62C7EF3-A73E-4B88-B8F8-5F736199D611}"/>
              </a:ext>
            </a:extLst>
          </p:cNvPr>
          <p:cNvCxnSpPr>
            <a:cxnSpLocks/>
          </p:cNvCxnSpPr>
          <p:nvPr/>
        </p:nvCxnSpPr>
        <p:spPr>
          <a:xfrm flipH="1" flipV="1">
            <a:off x="3923928" y="2852936"/>
            <a:ext cx="2880320" cy="576064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>
            <a:extLst>
              <a:ext uri="{FF2B5EF4-FFF2-40B4-BE49-F238E27FC236}">
                <a16:creationId xmlns:a16="http://schemas.microsoft.com/office/drawing/2014/main" id="{BAC0B55F-EB3F-410E-A754-CD80698C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196975"/>
            <a:ext cx="2663825" cy="44116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0099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0099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o"/>
              <a:defRPr sz="2400">
                <a:solidFill>
                  <a:srgbClr val="000099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99"/>
                </a:solidFill>
                <a:latin typeface="Tahoma" panose="020B060403050404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/>
              <a:t>A list of ‘available’ jobs will appear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/>
              <a:t>By clicking on ‘view’    you can see a full job description for the placement you are thinking of selecting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2000" dirty="0"/>
              <a:t>Most jobs available on the system will be in administration, retail and education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4EF1ED4E-B6F0-45FF-87C5-08B1FF9F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 t="6879" r="39211" b="24034"/>
          <a:stretch>
            <a:fillRect/>
          </a:stretch>
        </p:blipFill>
        <p:spPr bwMode="auto">
          <a:xfrm>
            <a:off x="250825" y="620713"/>
            <a:ext cx="60706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ADA3CD-4C0A-4B0A-A932-8C34005597FD}"/>
              </a:ext>
            </a:extLst>
          </p:cNvPr>
          <p:cNvCxnSpPr/>
          <p:nvPr/>
        </p:nvCxnSpPr>
        <p:spPr>
          <a:xfrm flipH="1">
            <a:off x="5940425" y="2565400"/>
            <a:ext cx="503238" cy="1727200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</p:sld>
</file>

<file path=ppt/theme/theme1.xml><?xml version="1.0" encoding="utf-8"?>
<a:theme xmlns:a="http://schemas.openxmlformats.org/drawingml/2006/main" name="BEP Group">
  <a:themeElements>
    <a:clrScheme name="BEP Grou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P Grou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P Grou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P Grou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P Grou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P Grou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P Grou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P Grou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P Grou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O:\WORKGROUP TEMPLATES\PowerPoint templates\BEP Group.pot</Template>
  <TotalTime>2698</TotalTime>
  <Words>749</Words>
  <Application>Microsoft Office PowerPoint</Application>
  <PresentationFormat>On-screen Show (4:3)</PresentationFormat>
  <Paragraphs>151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BEP Group</vt:lpstr>
      <vt:lpstr>  Year 10 Work Experience  The Gilberd School    10-14 March 2025 (X Population)  17-21 March 2025 (Y Population)  Parent/Carer Information Evening        </vt:lpstr>
      <vt:lpstr>Three things!</vt:lpstr>
      <vt:lpstr>What is Work Experience?</vt:lpstr>
      <vt:lpstr>‘Own Placements’ </vt:lpstr>
      <vt:lpstr>PowerPoint Presentation</vt:lpstr>
      <vt:lpstr>Webview (Online Work Experience System)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allocation</vt:lpstr>
      <vt:lpstr>Employer Contact</vt:lpstr>
      <vt:lpstr>During the Placement</vt:lpstr>
      <vt:lpstr>PowerPoint Presentation</vt:lpstr>
      <vt:lpstr>After the Placement</vt:lpstr>
      <vt:lpstr>PowerPoint Presentation</vt:lpstr>
    </vt:vector>
  </TitlesOfParts>
  <Company>REBEP HBEP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colindab</dc:creator>
  <cp:lastModifiedBy>Clare Croud</cp:lastModifiedBy>
  <cp:revision>231</cp:revision>
  <dcterms:created xsi:type="dcterms:W3CDTF">2011-11-08T08:56:05Z</dcterms:created>
  <dcterms:modified xsi:type="dcterms:W3CDTF">2024-09-11T16:03:52Z</dcterms:modified>
</cp:coreProperties>
</file>